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7" r:id="rId56"/>
    <p:sldId id="315" r:id="rId57"/>
    <p:sldId id="316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7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265" r:id="rId154"/>
    <p:sldId id="259" r:id="rId155"/>
    <p:sldId id="260" r:id="rId156"/>
    <p:sldId id="261" r:id="rId157"/>
    <p:sldId id="262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19" autoAdjust="0"/>
  </p:normalViewPr>
  <p:slideViewPr>
    <p:cSldViewPr snapToGrid="0">
      <p:cViewPr varScale="1">
        <p:scale>
          <a:sx n="164" d="100"/>
          <a:sy n="164" d="100"/>
        </p:scale>
        <p:origin x="1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53" Type="http://schemas.openxmlformats.org/officeDocument/2006/relationships/slide" Target="slides/slide149.xml"/><Relationship Id="rId16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684383"/>
          </a:xfrm>
        </p:spPr>
        <p:txBody>
          <a:bodyPr>
            <a:normAutofit/>
          </a:bodyPr>
          <a:lstStyle/>
          <a:p>
            <a:r>
              <a:rPr lang="en-US" dirty="0"/>
              <a:t>Entity Framework CORE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D508-F0B4-4ED1-BDE7-D3A88E42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935"/>
          </a:xfrm>
        </p:spPr>
        <p:txBody>
          <a:bodyPr/>
          <a:lstStyle/>
          <a:p>
            <a:r>
              <a:rPr lang="en-US" dirty="0"/>
              <a:t>Install rancher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C4C4-6231-4755-B782-AD9C1ED3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753"/>
            <a:ext cx="10714182" cy="4712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F1722-49F9-48F2-B624-A7ECE5486BE8}"/>
              </a:ext>
            </a:extLst>
          </p:cNvPr>
          <p:cNvSpPr txBox="1"/>
          <p:nvPr/>
        </p:nvSpPr>
        <p:spPr>
          <a:xfrm>
            <a:off x="277354" y="6024861"/>
            <a:ext cx="96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--name </a:t>
            </a:r>
            <a:r>
              <a:rPr lang="en-US" dirty="0" err="1"/>
              <a:t>postgres_proto</a:t>
            </a:r>
            <a:r>
              <a:rPr lang="en-US" dirty="0"/>
              <a:t> -e POSTGRES_PASSWORD=</a:t>
            </a:r>
            <a:r>
              <a:rPr lang="en-US" dirty="0" err="1"/>
              <a:t>sandeep</a:t>
            </a:r>
            <a:r>
              <a:rPr lang="en-US" dirty="0"/>
              <a:t> -p 5435:5432 -d </a:t>
            </a:r>
            <a:r>
              <a:rPr lang="en-US" dirty="0" err="1"/>
              <a:t>postgres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612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A493-B042-43D6-BC26-9A2059BF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Connected data access vs DISCONNECTED DATA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2D475-890F-4ED5-A834-B49233CB9D00}"/>
              </a:ext>
            </a:extLst>
          </p:cNvPr>
          <p:cNvSpPr txBox="1"/>
          <p:nvPr/>
        </p:nvSpPr>
        <p:spPr>
          <a:xfrm>
            <a:off x="212831" y="1237847"/>
            <a:ext cx="118610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 Data Access :  Client storing data locally.</a:t>
            </a:r>
          </a:p>
          <a:p>
            <a:r>
              <a:rPr lang="en-US" dirty="0"/>
              <a:t>                                            Client and database are on the same network, and they are connected.</a:t>
            </a:r>
          </a:p>
          <a:p>
            <a:endParaRPr lang="en-US" dirty="0"/>
          </a:p>
          <a:p>
            <a:r>
              <a:rPr lang="en-US" dirty="0"/>
              <a:t>Disconnected Clients : UI is disconnected from backend logic with data managed.</a:t>
            </a:r>
          </a:p>
          <a:p>
            <a:endParaRPr lang="en-US" dirty="0"/>
          </a:p>
          <a:p>
            <a:r>
              <a:rPr lang="en-US" dirty="0"/>
              <a:t>For example : A website that interacts with </a:t>
            </a:r>
            <a:r>
              <a:rPr lang="en-US" dirty="0" err="1"/>
              <a:t>WebAPI</a:t>
            </a:r>
            <a:r>
              <a:rPr lang="en-US" dirty="0"/>
              <a:t>. The </a:t>
            </a:r>
            <a:r>
              <a:rPr lang="en-US" dirty="0" err="1"/>
              <a:t>WebAPI</a:t>
            </a:r>
            <a:r>
              <a:rPr lang="en-US" dirty="0"/>
              <a:t> cannot share the </a:t>
            </a:r>
            <a:r>
              <a:rPr lang="en-US" dirty="0" err="1"/>
              <a:t>DBContext</a:t>
            </a:r>
            <a:r>
              <a:rPr lang="en-US" dirty="0"/>
              <a:t> across all its web users. So,</a:t>
            </a:r>
          </a:p>
          <a:p>
            <a:r>
              <a:rPr lang="en-US" dirty="0"/>
              <a:t>each user will have its own </a:t>
            </a:r>
            <a:r>
              <a:rPr lang="en-US" dirty="0" err="1"/>
              <a:t>DBContext</a:t>
            </a:r>
            <a:r>
              <a:rPr lang="en-US" dirty="0"/>
              <a:t> and gets disposed when it is finished.</a:t>
            </a:r>
          </a:p>
          <a:p>
            <a:endParaRPr lang="en-US" dirty="0"/>
          </a:p>
          <a:p>
            <a:r>
              <a:rPr lang="en-US" dirty="0" err="1"/>
              <a:t>DBContext</a:t>
            </a:r>
            <a:r>
              <a:rPr lang="en-US" dirty="0"/>
              <a:t> on server can’t track what is happening in the a user’s web browser.</a:t>
            </a:r>
          </a:p>
          <a:p>
            <a:r>
              <a:rPr lang="en-US" dirty="0"/>
              <a:t>There is no point in keeping </a:t>
            </a:r>
            <a:r>
              <a:rPr lang="en-US" dirty="0" err="1"/>
              <a:t>DBContext</a:t>
            </a:r>
            <a:r>
              <a:rPr lang="en-US" dirty="0"/>
              <a:t> in scope. This gives opportunity to improve query performance since the context</a:t>
            </a:r>
          </a:p>
          <a:p>
            <a:r>
              <a:rPr lang="en-US" dirty="0"/>
              <a:t>does not require to waste its time on building those tracking objects.</a:t>
            </a:r>
          </a:p>
        </p:txBody>
      </p:sp>
    </p:spTree>
    <p:extLst>
      <p:ext uri="{BB962C8B-B14F-4D97-AF65-F5344CB8AC3E}">
        <p14:creationId xmlns:p14="http://schemas.microsoft.com/office/powerpoint/2010/main" val="12726941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758E-486B-4DC3-AE7D-5618F793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925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dates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18704-0EF5-4E12-BA77-8CC2292A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51"/>
            <a:ext cx="12192000" cy="56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30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0996-EB58-4703-B214-5D9D1C39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dates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95392-39F3-41E3-B12F-336D9E2A7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50"/>
            <a:ext cx="10877550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DB39E-0DA2-4334-BFF8-53EE9561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8" y="3540591"/>
            <a:ext cx="12192000" cy="33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741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F021-69C1-4920-8E83-D7B63C72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AfteR</a:t>
            </a:r>
            <a:r>
              <a:rPr lang="en-US" dirty="0"/>
              <a:t>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B8980-3104-438E-B16B-C8BD61B6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8" y="1566591"/>
            <a:ext cx="88773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74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B41A-E6B9-4272-B548-45A30B36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No tracking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AC1AC-289C-4FBC-A5A3-E3074327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122415"/>
            <a:ext cx="12192000" cy="2834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17723D-ADD8-4781-B657-057DF1D07486}"/>
              </a:ext>
            </a:extLst>
          </p:cNvPr>
          <p:cNvSpPr txBox="1"/>
          <p:nvPr/>
        </p:nvSpPr>
        <p:spPr>
          <a:xfrm>
            <a:off x="85241" y="5246176"/>
            <a:ext cx="5033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One more variation :</a:t>
            </a:r>
          </a:p>
          <a:p>
            <a:r>
              <a:rPr lang="en-US" dirty="0"/>
              <a:t>_</a:t>
            </a:r>
            <a:r>
              <a:rPr lang="en-US" dirty="0" err="1"/>
              <a:t>context.Samurais.AsNoTracking</a:t>
            </a:r>
            <a:r>
              <a:rPr lang="en-US" dirty="0"/>
              <a:t>().</a:t>
            </a:r>
            <a:r>
              <a:rPr lang="en-US" dirty="0" err="1"/>
              <a:t>FirstOrDefault</a:t>
            </a:r>
            <a:r>
              <a:rPr lang="en-US" dirty="0"/>
              <a:t>()</a:t>
            </a:r>
          </a:p>
          <a:p>
            <a:r>
              <a:rPr lang="en-US" dirty="0"/>
              <a:t>As no tracking returns a query, not a </a:t>
            </a:r>
            <a:r>
              <a:rPr lang="en-US" dirty="0" err="1"/>
              <a:t>dbset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3DBF3-D9F1-4F26-8590-B729017B0D72}"/>
              </a:ext>
            </a:extLst>
          </p:cNvPr>
          <p:cNvSpPr txBox="1"/>
          <p:nvPr/>
        </p:nvSpPr>
        <p:spPr>
          <a:xfrm>
            <a:off x="240224" y="4207790"/>
            <a:ext cx="644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queries on </a:t>
            </a:r>
            <a:r>
              <a:rPr lang="en-US" dirty="0" err="1"/>
              <a:t>SamuraiContextNoTrack</a:t>
            </a:r>
            <a:r>
              <a:rPr lang="en-US" dirty="0"/>
              <a:t> will default to no tracking.</a:t>
            </a:r>
          </a:p>
          <a:p>
            <a:r>
              <a:rPr lang="en-US" dirty="0"/>
              <a:t>Use </a:t>
            </a:r>
            <a:r>
              <a:rPr lang="en-US" dirty="0" err="1"/>
              <a:t>DbSet.AsTracking</a:t>
            </a:r>
            <a:r>
              <a:rPr lang="en-US" dirty="0"/>
              <a:t>() for special queries to be tracked.</a:t>
            </a:r>
          </a:p>
        </p:txBody>
      </p:sp>
    </p:spTree>
    <p:extLst>
      <p:ext uri="{BB962C8B-B14F-4D97-AF65-F5344CB8AC3E}">
        <p14:creationId xmlns:p14="http://schemas.microsoft.com/office/powerpoint/2010/main" val="28571386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B41A-E6B9-4272-B548-45A30B36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No tracking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68C0E-F8F0-44C0-B668-2A479DA4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5"/>
            <a:ext cx="12192000" cy="55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439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8B68-AB71-4A15-8572-8566CFBF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5827"/>
          </a:xfrm>
        </p:spPr>
        <p:txBody>
          <a:bodyPr/>
          <a:lstStyle/>
          <a:p>
            <a:r>
              <a:rPr lang="en-US" dirty="0"/>
              <a:t>Mixed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A6534-6A6E-482E-AC29-533C326A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54"/>
            <a:ext cx="12192000" cy="47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35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1BA1-47C9-4BAC-9770-C4504E09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155" y="3297263"/>
            <a:ext cx="5033069" cy="468907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Interacting with related data</a:t>
            </a:r>
          </a:p>
        </p:txBody>
      </p:sp>
    </p:spTree>
    <p:extLst>
      <p:ext uri="{BB962C8B-B14F-4D97-AF65-F5344CB8AC3E}">
        <p14:creationId xmlns:p14="http://schemas.microsoft.com/office/powerpoint/2010/main" val="31139160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4A4-BD62-45C7-B719-0F63262D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8F803-A054-459E-8A80-803484065835}"/>
              </a:ext>
            </a:extLst>
          </p:cNvPr>
          <p:cNvSpPr txBox="1"/>
          <p:nvPr/>
        </p:nvSpPr>
        <p:spPr>
          <a:xfrm>
            <a:off x="526942" y="132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B101-DE41-4B59-8B41-C127CB94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2"/>
            <a:ext cx="12192000" cy="56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9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4A4-BD62-45C7-B719-0F63262D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8F803-A054-459E-8A80-803484065835}"/>
              </a:ext>
            </a:extLst>
          </p:cNvPr>
          <p:cNvSpPr txBox="1"/>
          <p:nvPr/>
        </p:nvSpPr>
        <p:spPr>
          <a:xfrm>
            <a:off x="526942" y="132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74735-86B8-4CCF-B218-B6A34C3D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" y="1148417"/>
            <a:ext cx="12192000" cy="57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C215-5A16-49C7-A6D4-C6FCD14A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71642-02D4-4CB4-99F3-6A9FBEA4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022"/>
            <a:ext cx="12192000" cy="41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05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65E7-F043-4811-9F8E-2FB49E33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9F36E-F452-45C6-9B86-03C7426D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418"/>
            <a:ext cx="11631943" cy="331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186E8-6337-4878-BC60-C79E08FC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71" y="4682144"/>
            <a:ext cx="12192000" cy="20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35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65E7-F043-4811-9F8E-2FB49E33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6A499-3894-473D-BB76-1305E7DF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418"/>
            <a:ext cx="12192000" cy="5351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E9A46-799F-4F9E-A215-21974F77CBFC}"/>
              </a:ext>
            </a:extLst>
          </p:cNvPr>
          <p:cNvSpPr txBox="1"/>
          <p:nvPr/>
        </p:nvSpPr>
        <p:spPr>
          <a:xfrm>
            <a:off x="69743" y="6544160"/>
            <a:ext cx="768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Select, Insert, Update – Three </a:t>
            </a:r>
            <a:r>
              <a:rPr lang="en-US" dirty="0" err="1"/>
              <a:t>Dbcommands</a:t>
            </a:r>
            <a:r>
              <a:rPr lang="en-US" dirty="0"/>
              <a:t> executed. Need for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664389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C467-CC00-458A-A936-00909B90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534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4399C-0A97-4A0C-BF6C-A417A9D0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759"/>
            <a:ext cx="12192000" cy="4994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D2B0D6-53F0-428F-B55B-CB8566D11289}"/>
              </a:ext>
            </a:extLst>
          </p:cNvPr>
          <p:cNvSpPr txBox="1"/>
          <p:nvPr/>
        </p:nvSpPr>
        <p:spPr>
          <a:xfrm>
            <a:off x="0" y="6155844"/>
            <a:ext cx="578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to previous slide. Attach removes extra update.</a:t>
            </a:r>
          </a:p>
        </p:txBody>
      </p:sp>
    </p:spTree>
    <p:extLst>
      <p:ext uri="{BB962C8B-B14F-4D97-AF65-F5344CB8AC3E}">
        <p14:creationId xmlns:p14="http://schemas.microsoft.com/office/powerpoint/2010/main" val="1682327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C467-CC00-458A-A936-00909B90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534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CDDBD-B793-49DC-9FEE-1EE90FA9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502"/>
            <a:ext cx="12192000" cy="444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EAD-74BE-4B89-89BA-45D50245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3464"/>
          </a:xfrm>
        </p:spPr>
        <p:txBody>
          <a:bodyPr>
            <a:normAutofit fontScale="90000"/>
          </a:bodyPr>
          <a:lstStyle/>
          <a:p>
            <a:r>
              <a:rPr lang="en-US" dirty="0"/>
              <a:t>loading related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7C9A2-9BAA-4B19-AC70-0FFD4115D67B}"/>
              </a:ext>
            </a:extLst>
          </p:cNvPr>
          <p:cNvSpPr txBox="1"/>
          <p:nvPr/>
        </p:nvSpPr>
        <p:spPr>
          <a:xfrm>
            <a:off x="337089" y="1223910"/>
            <a:ext cx="104142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Eager loading : Retrieve data and related data in the same call.</a:t>
            </a:r>
          </a:p>
          <a:p>
            <a:r>
              <a:rPr lang="en-US" dirty="0"/>
              <a:t>EF Core 5 now have related data in the included method.</a:t>
            </a:r>
          </a:p>
          <a:p>
            <a:endParaRPr lang="en-US" dirty="0"/>
          </a:p>
          <a:p>
            <a:r>
              <a:rPr lang="en-US" dirty="0"/>
              <a:t>Query Projections : Define the shape of query results.</a:t>
            </a:r>
          </a:p>
          <a:p>
            <a:endParaRPr lang="en-US" dirty="0"/>
          </a:p>
          <a:p>
            <a:r>
              <a:rPr lang="en-US" dirty="0"/>
              <a:t>Explicit loading :  Already have some data in memory and need to fetch related data by going to database.</a:t>
            </a:r>
          </a:p>
          <a:p>
            <a:endParaRPr lang="en-US" dirty="0"/>
          </a:p>
          <a:p>
            <a:r>
              <a:rPr lang="en-US" dirty="0"/>
              <a:t>Lazy loading : On-the-fly retrieval of data.</a:t>
            </a:r>
          </a:p>
        </p:txBody>
      </p:sp>
    </p:spTree>
    <p:extLst>
      <p:ext uri="{BB962C8B-B14F-4D97-AF65-F5344CB8AC3E}">
        <p14:creationId xmlns:p14="http://schemas.microsoft.com/office/powerpoint/2010/main" val="31086510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805FB-6B85-4AD5-97FE-92296419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16"/>
            <a:ext cx="12192000" cy="4588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A76E5-3EEA-41E8-8964-0559369195CA}"/>
              </a:ext>
            </a:extLst>
          </p:cNvPr>
          <p:cNvSpPr txBox="1"/>
          <p:nvPr/>
        </p:nvSpPr>
        <p:spPr>
          <a:xfrm>
            <a:off x="138676" y="6155844"/>
            <a:ext cx="31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query is with left joins.</a:t>
            </a:r>
          </a:p>
        </p:txBody>
      </p:sp>
    </p:spTree>
    <p:extLst>
      <p:ext uri="{BB962C8B-B14F-4D97-AF65-F5344CB8AC3E}">
        <p14:creationId xmlns:p14="http://schemas.microsoft.com/office/powerpoint/2010/main" val="12835754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2DCE2-4831-4976-BAA9-C7AB06C7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4"/>
            <a:ext cx="12192000" cy="50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78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2DCE2-4831-4976-BAA9-C7AB06C7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4"/>
            <a:ext cx="12192000" cy="50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34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E5364-9132-4128-A4E8-041776BD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271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26B13-1006-427D-9230-0A1E9BED6A40}"/>
              </a:ext>
            </a:extLst>
          </p:cNvPr>
          <p:cNvSpPr txBox="1"/>
          <p:nvPr/>
        </p:nvSpPr>
        <p:spPr>
          <a:xfrm>
            <a:off x="463700" y="590676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work in NPGSQL</a:t>
            </a:r>
          </a:p>
        </p:txBody>
      </p:sp>
    </p:spTree>
    <p:extLst>
      <p:ext uri="{BB962C8B-B14F-4D97-AF65-F5344CB8AC3E}">
        <p14:creationId xmlns:p14="http://schemas.microsoft.com/office/powerpoint/2010/main" val="6692032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6B13-1006-427D-9230-0A1E9BED6A40}"/>
              </a:ext>
            </a:extLst>
          </p:cNvPr>
          <p:cNvSpPr txBox="1"/>
          <p:nvPr/>
        </p:nvSpPr>
        <p:spPr>
          <a:xfrm>
            <a:off x="463700" y="590676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work in NPGSQL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0C0CC-FAB2-4B11-ACB7-CA6E306F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1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B820-E6A6-452E-BCAE-D32CF87C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Adding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D63AC-ACA3-40C7-A631-C51F465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102"/>
            <a:ext cx="9924722" cy="53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5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6B13-1006-427D-9230-0A1E9BED6A40}"/>
              </a:ext>
            </a:extLst>
          </p:cNvPr>
          <p:cNvSpPr txBox="1"/>
          <p:nvPr/>
        </p:nvSpPr>
        <p:spPr>
          <a:xfrm>
            <a:off x="0" y="615584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work in NPGSQL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D7EAC-4A19-4D68-BAC8-2515F1A6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8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67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4EF2-2DF1-4C50-8710-7DF08991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287"/>
            <a:ext cx="12192000" cy="43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99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2 – use defined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ADE59-9B0C-43CC-9505-44F8D567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015"/>
            <a:ext cx="12192000" cy="3739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4C869-5D5D-4A9B-A08F-091E94D4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4586"/>
            <a:ext cx="11353800" cy="19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299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2 – use defined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ADE59-9B0C-43CC-9505-44F8D567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015"/>
            <a:ext cx="12192000" cy="3739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4C869-5D5D-4A9B-A08F-091E94D4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4586"/>
            <a:ext cx="11353800" cy="19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00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F02E9-4EF5-4231-BC5B-2AB46458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74" y="1140784"/>
            <a:ext cx="12192000" cy="36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35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5BDA-0D3A-49B0-AC36-E88A7FF8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C372B-F27C-4BF3-A9F8-0FBD0161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257"/>
            <a:ext cx="12192000" cy="4336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DC4DD0-05B5-47D4-8B7F-7E3A59829D45}"/>
              </a:ext>
            </a:extLst>
          </p:cNvPr>
          <p:cNvSpPr/>
          <p:nvPr/>
        </p:nvSpPr>
        <p:spPr>
          <a:xfrm>
            <a:off x="37455" y="55095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Anonymous types are not tracked.</a:t>
            </a:r>
          </a:p>
          <a:p>
            <a:r>
              <a:rPr lang="en-US" dirty="0"/>
              <a:t>Entities that are properties of anonymous type are tracked.</a:t>
            </a:r>
          </a:p>
        </p:txBody>
      </p:sp>
    </p:spTree>
    <p:extLst>
      <p:ext uri="{BB962C8B-B14F-4D97-AF65-F5344CB8AC3E}">
        <p14:creationId xmlns:p14="http://schemas.microsoft.com/office/powerpoint/2010/main" val="30539859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5133-70F3-4F59-98CA-9AD82482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09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AEEBB-DAD0-4533-B0B2-9C24CF4E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590"/>
            <a:ext cx="12192000" cy="4848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BF4926-A1D0-4E8F-8725-FA25BB66BF0B}"/>
              </a:ext>
            </a:extLst>
          </p:cNvPr>
          <p:cNvSpPr txBox="1"/>
          <p:nvPr/>
        </p:nvSpPr>
        <p:spPr>
          <a:xfrm>
            <a:off x="112368" y="1080940"/>
            <a:ext cx="8478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the related data that  is returned in project type.</a:t>
            </a:r>
          </a:p>
          <a:p>
            <a:r>
              <a:rPr lang="en-US" dirty="0"/>
              <a:t>Projecting fill entity objects while filtering the related objects that are also returned.</a:t>
            </a:r>
          </a:p>
          <a:p>
            <a:r>
              <a:rPr lang="en-US" dirty="0"/>
              <a:t>NPGSQL : The debugger does not a show a circular reference between related objects.</a:t>
            </a:r>
          </a:p>
        </p:txBody>
      </p:sp>
    </p:spTree>
    <p:extLst>
      <p:ext uri="{BB962C8B-B14F-4D97-AF65-F5344CB8AC3E}">
        <p14:creationId xmlns:p14="http://schemas.microsoft.com/office/powerpoint/2010/main" val="72697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5133-70F3-4F59-98CA-9AD82482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09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90D84-2850-4068-8E1C-EC523578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942"/>
            <a:ext cx="12192000" cy="46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309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D0BC-A1D1-4EA1-BE3B-94350693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Explicit LOADING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E6EA0-C8B5-4E48-9D26-DAEB507C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428"/>
            <a:ext cx="12192000" cy="4637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A4ADB-A939-46C8-8640-826FC7FD7B9A}"/>
              </a:ext>
            </a:extLst>
          </p:cNvPr>
          <p:cNvSpPr txBox="1"/>
          <p:nvPr/>
        </p:nvSpPr>
        <p:spPr>
          <a:xfrm>
            <a:off x="208015" y="6214453"/>
            <a:ext cx="1028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only load from a single object.  Profile to determine if LINQ query would be a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530821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764-5DE5-4EF5-B4ED-168AF411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9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 loading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BA152-6D86-4DEA-8DB4-D1D8A10F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086"/>
            <a:ext cx="12192000" cy="42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9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FD1A-5075-4FB9-B8E5-DC53D39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B86CD-B47E-4083-9198-F75A40B1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099"/>
            <a:ext cx="6706860" cy="54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598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7FD7-399C-4A89-B39C-1A85954B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Lazy loading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91080-6CAF-4CBC-ADF5-6CC9F167B75E}"/>
              </a:ext>
            </a:extLst>
          </p:cNvPr>
          <p:cNvSpPr txBox="1"/>
          <p:nvPr/>
        </p:nvSpPr>
        <p:spPr>
          <a:xfrm>
            <a:off x="459367" y="1396512"/>
            <a:ext cx="66422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 by default.</a:t>
            </a:r>
          </a:p>
          <a:p>
            <a:r>
              <a:rPr lang="en-US" dirty="0"/>
              <a:t>Accidentally abuse it and create performance-oriented problems.</a:t>
            </a:r>
          </a:p>
          <a:p>
            <a:endParaRPr lang="en-US" dirty="0"/>
          </a:p>
          <a:p>
            <a:r>
              <a:rPr lang="en-US" dirty="0"/>
              <a:t>Happens implicitly by mention of the navigation.</a:t>
            </a:r>
          </a:p>
          <a:p>
            <a:endParaRPr lang="en-US" dirty="0"/>
          </a:p>
          <a:p>
            <a:r>
              <a:rPr lang="en-US" dirty="0"/>
              <a:t>Enable with these requirements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navigation property in every entity must be marked virtual.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Microsoft,EntityFramework.Proxies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OnConfiguring</a:t>
            </a:r>
            <a:r>
              <a:rPr lang="en-US" dirty="0"/>
              <a:t> </a:t>
            </a:r>
            <a:r>
              <a:rPr lang="en-US" dirty="0" err="1"/>
              <a:t>optionsBuilder.UseLazyLoadingProxies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699974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5C9-4990-436E-8914-2067389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related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8E02A-8C60-4746-AB0F-9B450A3A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40"/>
            <a:ext cx="12192000" cy="39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810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5C9-4990-436E-8914-2067389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Modifying data when tracked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7BFAF-48CB-47D4-983C-F3A4B55B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999"/>
            <a:ext cx="12192000" cy="56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348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2327-0F64-459F-86B4-712D337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075"/>
          </a:xfrm>
        </p:spPr>
        <p:txBody>
          <a:bodyPr/>
          <a:lstStyle/>
          <a:p>
            <a:r>
              <a:rPr lang="en-US" dirty="0"/>
              <a:t>Modifying data when not tracked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6EA56-64B5-4AAC-9F27-06533B80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769"/>
            <a:ext cx="12192000" cy="3753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10B9F-C6A0-4B6C-ACF0-721B5F832A10}"/>
              </a:ext>
            </a:extLst>
          </p:cNvPr>
          <p:cNvSpPr txBox="1"/>
          <p:nvPr/>
        </p:nvSpPr>
        <p:spPr>
          <a:xfrm>
            <a:off x="264353" y="1421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0AA84-8D01-4500-A4A2-5323C13FAAD4}"/>
              </a:ext>
            </a:extLst>
          </p:cNvPr>
          <p:cNvSpPr txBox="1"/>
          <p:nvPr/>
        </p:nvSpPr>
        <p:spPr>
          <a:xfrm>
            <a:off x="264353" y="1321231"/>
            <a:ext cx="774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already two entries in the database. So multiple updates happened.</a:t>
            </a:r>
          </a:p>
        </p:txBody>
      </p:sp>
    </p:spTree>
    <p:extLst>
      <p:ext uri="{BB962C8B-B14F-4D97-AF65-F5344CB8AC3E}">
        <p14:creationId xmlns:p14="http://schemas.microsoft.com/office/powerpoint/2010/main" val="3281678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2327-0F64-459F-86B4-712D337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075"/>
          </a:xfrm>
        </p:spPr>
        <p:txBody>
          <a:bodyPr/>
          <a:lstStyle/>
          <a:p>
            <a:r>
              <a:rPr lang="en-US" dirty="0"/>
              <a:t>Modifying data when not tracked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10B9F-C6A0-4B6C-ACF0-721B5F832A10}"/>
              </a:ext>
            </a:extLst>
          </p:cNvPr>
          <p:cNvSpPr txBox="1"/>
          <p:nvPr/>
        </p:nvSpPr>
        <p:spPr>
          <a:xfrm>
            <a:off x="264353" y="1421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0AA84-8D01-4500-A4A2-5323C13FAAD4}"/>
              </a:ext>
            </a:extLst>
          </p:cNvPr>
          <p:cNvSpPr txBox="1"/>
          <p:nvPr/>
        </p:nvSpPr>
        <p:spPr>
          <a:xfrm>
            <a:off x="264353" y="1321231"/>
            <a:ext cx="24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approach : Entry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0364D-1469-49CE-84ED-1B25137C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563"/>
            <a:ext cx="12192000" cy="4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31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877-F111-4FF9-A0B1-C626B59C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955"/>
          </a:xfrm>
        </p:spPr>
        <p:txBody>
          <a:bodyPr/>
          <a:lstStyle/>
          <a:p>
            <a:r>
              <a:rPr lang="en-US" dirty="0"/>
              <a:t>Remove payload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2C4EA9-70C3-4F37-B12A-2D82316C7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28" y="1239111"/>
            <a:ext cx="9965569" cy="3633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6FF60-A4A7-4979-A352-DF69EE7F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7007"/>
            <a:ext cx="12192000" cy="14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114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877-F111-4FF9-A0B1-C626B59C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955"/>
          </a:xfrm>
        </p:spPr>
        <p:txBody>
          <a:bodyPr/>
          <a:lstStyle/>
          <a:p>
            <a:r>
              <a:rPr lang="en-US" dirty="0"/>
              <a:t>Remove payload - 2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7DFA0-7C3C-462A-9B01-41CC9E32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3" y="1317436"/>
            <a:ext cx="66389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1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B4C-C93B-480C-9A02-3E07514A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0844"/>
          </a:xfrm>
        </p:spPr>
        <p:txBody>
          <a:bodyPr>
            <a:normAutofit fontScale="90000"/>
          </a:bodyPr>
          <a:lstStyle/>
          <a:p>
            <a:r>
              <a:rPr lang="en-US" dirty="0"/>
              <a:t>Add MANY TO MANY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B0896-BB6A-4CF8-B38E-FE5249CD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161"/>
            <a:ext cx="12192000" cy="56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103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B4C-C93B-480C-9A02-3E07514A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0844"/>
          </a:xfrm>
        </p:spPr>
        <p:txBody>
          <a:bodyPr>
            <a:normAutofit fontScale="90000"/>
          </a:bodyPr>
          <a:lstStyle/>
          <a:p>
            <a:r>
              <a:rPr lang="en-US" dirty="0"/>
              <a:t>Add MANY TO MANY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3FCDE-213E-492F-931C-022372FB5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490"/>
            <a:ext cx="12192000" cy="46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51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6AF4-DA53-4EBD-B6DB-6455DF5E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705"/>
          </a:xfrm>
        </p:spPr>
        <p:txBody>
          <a:bodyPr/>
          <a:lstStyle/>
          <a:p>
            <a:r>
              <a:rPr lang="en-US" dirty="0"/>
              <a:t>Run migrations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79B2E-F967-47C5-B1AD-C3F6609E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2" y="1270861"/>
            <a:ext cx="92964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2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92A9-829C-417C-9B94-50600348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823B5-F9D4-45CE-8F81-574CAA53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4"/>
            <a:ext cx="3846372" cy="56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65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68366-CC47-49C6-9C63-470C5A7F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982"/>
            <a:ext cx="11964572" cy="55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420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C9FCA-B88F-4D81-8870-0CD2FD49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44"/>
            <a:ext cx="12192000" cy="59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21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CFA7A-7211-4A58-8C1C-D7AD74B6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369" y="1208868"/>
            <a:ext cx="12192000" cy="33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91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739FB-6D01-4FB9-9EFD-AA62BD37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52"/>
            <a:ext cx="12192000" cy="27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129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D116-89CB-4862-BA8E-20E75D1E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5" y="1596789"/>
            <a:ext cx="12192000" cy="2680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604C4-64BF-4A70-A2EC-83EC4074D8E1}"/>
              </a:ext>
            </a:extLst>
          </p:cNvPr>
          <p:cNvSpPr txBox="1"/>
          <p:nvPr/>
        </p:nvSpPr>
        <p:spPr>
          <a:xfrm>
            <a:off x="317716" y="1208868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to hardcoding.</a:t>
            </a:r>
          </a:p>
        </p:txBody>
      </p:sp>
    </p:spTree>
    <p:extLst>
      <p:ext uri="{BB962C8B-B14F-4D97-AF65-F5344CB8AC3E}">
        <p14:creationId xmlns:p14="http://schemas.microsoft.com/office/powerpoint/2010/main" val="14279098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C72D-6E0F-484D-B607-7278596B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7081"/>
          </a:xfrm>
        </p:spPr>
        <p:txBody>
          <a:bodyPr/>
          <a:lstStyle/>
          <a:p>
            <a:r>
              <a:rPr lang="en-US" dirty="0"/>
              <a:t>Altering or removing many to many joins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B943B-A77D-4060-BBD2-F20EFEA8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72" y="1259237"/>
            <a:ext cx="12192000" cy="3001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D0113-A2E6-4871-BEFA-B01A77D2F36E}"/>
              </a:ext>
            </a:extLst>
          </p:cNvPr>
          <p:cNvSpPr txBox="1"/>
          <p:nvPr/>
        </p:nvSpPr>
        <p:spPr>
          <a:xfrm>
            <a:off x="156011" y="4454991"/>
            <a:ext cx="427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 a M2M relationship is easier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Stored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to Many mapping</a:t>
            </a:r>
          </a:p>
        </p:txBody>
      </p:sp>
    </p:spTree>
    <p:extLst>
      <p:ext uri="{BB962C8B-B14F-4D97-AF65-F5344CB8AC3E}">
        <p14:creationId xmlns:p14="http://schemas.microsoft.com/office/powerpoint/2010/main" val="26102359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C72D-6E0F-484D-B607-7278596B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7081"/>
          </a:xfrm>
        </p:spPr>
        <p:txBody>
          <a:bodyPr/>
          <a:lstStyle/>
          <a:p>
            <a:r>
              <a:rPr lang="en-US" dirty="0"/>
              <a:t>Altering or removing many to many joins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57E17-1EE4-4E01-9DBF-844C7712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237"/>
            <a:ext cx="12192000" cy="25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821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4410-49C2-443A-B406-56ACA9A6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1275"/>
          </a:xfrm>
        </p:spPr>
        <p:txBody>
          <a:bodyPr/>
          <a:lstStyle/>
          <a:p>
            <a:r>
              <a:rPr lang="en-US" dirty="0"/>
              <a:t>Adding a many to many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FF534-97E2-4515-9083-357ABD85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416"/>
            <a:ext cx="12192000" cy="2770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E7AC8-BA72-44F5-832C-1E8B91F7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7195"/>
            <a:ext cx="8258175" cy="104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573F7-8608-48E1-B1A8-20CD2833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8111"/>
            <a:ext cx="62960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340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1AA-14BD-469D-BC0B-49FBBD68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One to one -1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B6B17-4C42-49F4-BE7D-DAE2D5FF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317"/>
            <a:ext cx="12192000" cy="29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381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1AA-14BD-469D-BC0B-49FBBD68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One to one -2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9E57C-B35C-427E-BD33-72582EA9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" y="1503110"/>
            <a:ext cx="12192000" cy="22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7C5-3B7B-47CE-83B4-8686A55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1256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Microsoft.entityframework.core.tools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1C17B-1070-4466-B4A6-C0FE2FB9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412"/>
            <a:ext cx="8902404" cy="57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62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A7D1-39AA-41CB-8B7A-D9C7CC86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453" y="3157779"/>
            <a:ext cx="1452961" cy="4224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ExTRAS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546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A6EF-793D-4205-9A55-31CE09E6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9D8D-A071-4D7B-902E-68D49DE4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244"/>
            <a:ext cx="11198222" cy="56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687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AD73-7B8A-41DD-B675-58CDB7DF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928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4F9A2-EE42-4210-9012-9EC2A62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" y="1218083"/>
            <a:ext cx="12192000" cy="10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59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B823-F46B-4514-A74C-E30E554B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6B7C5-B4B3-46AA-8392-CB42E3BF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" y="1217756"/>
            <a:ext cx="967353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86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FB1D-61A7-4DD6-9CC0-A0427390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608"/>
          </a:xfrm>
        </p:spPr>
        <p:txBody>
          <a:bodyPr/>
          <a:lstStyle/>
          <a:p>
            <a:r>
              <a:rPr lang="en-US" dirty="0"/>
              <a:t>Migration bundle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3D442-B391-457F-8D8A-9BE99AD6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682"/>
            <a:ext cx="12192000" cy="1394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E038-7E9C-4B11-93BF-864CEEED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6079"/>
            <a:ext cx="1144905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90A9B-6401-4226-9345-20EBB12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" y="4804136"/>
            <a:ext cx="12192000" cy="3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</a:t>
            </a:r>
            <a:r>
              <a:rPr lang="en-US" dirty="0" err="1"/>
              <a:t>FRAMEWork</a:t>
            </a:r>
            <a:r>
              <a:rPr lang="en-US" dirty="0"/>
              <a:t>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F426E-A7AC-4D67-8939-F95A40C6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4"/>
            <a:ext cx="9709544" cy="57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Framework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7FFBD-8D34-4EE9-8EA8-72E6B034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" y="1079079"/>
            <a:ext cx="3362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6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F6EA-01A4-48F7-B4BD-3D733667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607"/>
          </a:xfrm>
        </p:spPr>
        <p:txBody>
          <a:bodyPr/>
          <a:lstStyle/>
          <a:p>
            <a:r>
              <a:rPr lang="en-US" dirty="0"/>
              <a:t>Get-help entity Framework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392E-B032-4B8C-9CF8-4FA09F77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92"/>
            <a:ext cx="12192000" cy="24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7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6274-DD6E-4DC1-840A-5266DA32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6600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 the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D99C3-7B69-4BC9-A49D-CC167962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" y="1208868"/>
            <a:ext cx="12192000" cy="54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3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12EA-AC06-4E4B-81D7-E2AF8C67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64" y="3003654"/>
            <a:ext cx="11029616" cy="564830"/>
          </a:xfrm>
        </p:spPr>
        <p:txBody>
          <a:bodyPr/>
          <a:lstStyle/>
          <a:p>
            <a:r>
              <a:rPr lang="en-US" dirty="0"/>
              <a:t>First Application using EF CORE</a:t>
            </a:r>
          </a:p>
        </p:txBody>
      </p:sp>
    </p:spTree>
    <p:extLst>
      <p:ext uri="{BB962C8B-B14F-4D97-AF65-F5344CB8AC3E}">
        <p14:creationId xmlns:p14="http://schemas.microsoft.com/office/powerpoint/2010/main" val="135029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377-B279-43A2-9140-D7946B8C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CDE4-F598-4A70-BAFF-9BF60154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75"/>
            <a:ext cx="12192000" cy="3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9FB4-9ADA-49AF-8C0E-0CDA7022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2468"/>
          </a:xfrm>
        </p:spPr>
        <p:txBody>
          <a:bodyPr>
            <a:normAutofit fontScale="90000"/>
          </a:bodyPr>
          <a:lstStyle/>
          <a:p>
            <a:r>
              <a:rPr lang="en-US" dirty="0"/>
              <a:t>Snapshot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B005C-B644-46F8-B937-7622F864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5116"/>
            <a:ext cx="12106759" cy="360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79255-4BE0-478B-BA94-6666D449FC27}"/>
              </a:ext>
            </a:extLst>
          </p:cNvPr>
          <p:cNvSpPr txBox="1"/>
          <p:nvPr/>
        </p:nvSpPr>
        <p:spPr>
          <a:xfrm>
            <a:off x="50370" y="4928461"/>
            <a:ext cx="816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snapshot is used to determine how to migrate from one model version to next.</a:t>
            </a:r>
          </a:p>
        </p:txBody>
      </p:sp>
    </p:spTree>
    <p:extLst>
      <p:ext uri="{BB962C8B-B14F-4D97-AF65-F5344CB8AC3E}">
        <p14:creationId xmlns:p14="http://schemas.microsoft.com/office/powerpoint/2010/main" val="210287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4B85-F26B-419B-A282-B7BBAAE1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Migration code - Identity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8E74B-A27C-4BE8-BC63-23986159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" y="1226423"/>
            <a:ext cx="12108215" cy="22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7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8E1D-48B8-4BBE-AE4D-11785DFC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0934C-E521-49B3-B529-314F3311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" y="1282760"/>
            <a:ext cx="12192000" cy="320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F5F28-E503-4A89-AC2C-EC4FF6C96B6B}"/>
              </a:ext>
            </a:extLst>
          </p:cNvPr>
          <p:cNvSpPr txBox="1"/>
          <p:nvPr/>
        </p:nvSpPr>
        <p:spPr>
          <a:xfrm>
            <a:off x="255685" y="4905691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recognized one to many relationship</a:t>
            </a:r>
          </a:p>
        </p:txBody>
      </p:sp>
    </p:spTree>
    <p:extLst>
      <p:ext uri="{BB962C8B-B14F-4D97-AF65-F5344CB8AC3E}">
        <p14:creationId xmlns:p14="http://schemas.microsoft.com/office/powerpoint/2010/main" val="372181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0C96-DFCB-4C1B-857E-217DD947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B419A-78A7-4E44-9182-6BECFCBA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414"/>
            <a:ext cx="11573856" cy="484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7471F-AB53-4492-BD08-B9727F52C8AF}"/>
              </a:ext>
            </a:extLst>
          </p:cNvPr>
          <p:cNvSpPr txBox="1"/>
          <p:nvPr/>
        </p:nvSpPr>
        <p:spPr>
          <a:xfrm>
            <a:off x="112674" y="6114779"/>
            <a:ext cx="563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index for foreign key that discovers on the model.</a:t>
            </a:r>
          </a:p>
        </p:txBody>
      </p:sp>
    </p:spTree>
    <p:extLst>
      <p:ext uri="{BB962C8B-B14F-4D97-AF65-F5344CB8AC3E}">
        <p14:creationId xmlns:p14="http://schemas.microsoft.com/office/powerpoint/2010/main" val="424207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AD8E-2DD1-4097-A5B6-FC21D0F3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Script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570B1-245A-4BD4-B5C3-3D069D8B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752"/>
            <a:ext cx="10159663" cy="57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BEE7-6BB1-4416-ADCC-11B8003E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Update-database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C9CDB-D80B-41C4-AA00-36A0B4D4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8"/>
            <a:ext cx="11450758" cy="56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6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3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A98-03C0-4394-B006-227F36E4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2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EB04F-E68E-4602-9A1F-B67F2643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053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248A-09B7-4FEE-9B97-E3B73580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Blank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03B9C-FC08-45FA-BB7E-E0B7383D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3"/>
            <a:ext cx="11281438" cy="54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52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45E9-5B59-4F8B-89E5-B473DE7B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604"/>
          </a:xfrm>
        </p:spPr>
        <p:txBody>
          <a:bodyPr/>
          <a:lstStyle/>
          <a:p>
            <a:r>
              <a:rPr lang="en-US" dirty="0"/>
              <a:t>EF Core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EF78-45CD-4704-B2C9-C77156C1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7" y="1397346"/>
            <a:ext cx="4876800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08462-6B81-4061-BF4A-F0096887D3CB}"/>
              </a:ext>
            </a:extLst>
          </p:cNvPr>
          <p:cNvSpPr txBox="1"/>
          <p:nvPr/>
        </p:nvSpPr>
        <p:spPr>
          <a:xfrm>
            <a:off x="459367" y="4988560"/>
            <a:ext cx="831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6 scaffolding  now defaults to creating singular names for the entity classes.</a:t>
            </a:r>
          </a:p>
        </p:txBody>
      </p:sp>
    </p:spTree>
    <p:extLst>
      <p:ext uri="{BB962C8B-B14F-4D97-AF65-F5344CB8AC3E}">
        <p14:creationId xmlns:p14="http://schemas.microsoft.com/office/powerpoint/2010/main" val="248711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A316-9C44-46C3-B8E3-66F9D4EE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6" y="3246894"/>
            <a:ext cx="6315554" cy="550273"/>
          </a:xfrm>
        </p:spPr>
        <p:txBody>
          <a:bodyPr/>
          <a:lstStyle/>
          <a:p>
            <a:r>
              <a:rPr lang="en-US" dirty="0"/>
              <a:t>Defining relationships in model</a:t>
            </a:r>
          </a:p>
        </p:txBody>
      </p:sp>
    </p:spTree>
    <p:extLst>
      <p:ext uri="{BB962C8B-B14F-4D97-AF65-F5344CB8AC3E}">
        <p14:creationId xmlns:p14="http://schemas.microsoft.com/office/powerpoint/2010/main" val="2314807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15E5-A10C-4967-BD2A-1D149A5F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Many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934B9-DDF3-40F5-A8CC-4FEFA9A7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416"/>
            <a:ext cx="12192000" cy="4946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446E5-FA0F-42F3-88D4-A4118DA7AA28}"/>
              </a:ext>
            </a:extLst>
          </p:cNvPr>
          <p:cNvSpPr txBox="1"/>
          <p:nvPr/>
        </p:nvSpPr>
        <p:spPr>
          <a:xfrm>
            <a:off x="47671" y="6240455"/>
            <a:ext cx="619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will also recognize Collection&lt;T&gt; and Enumerable&lt;T&gt;</a:t>
            </a:r>
          </a:p>
        </p:txBody>
      </p:sp>
    </p:spTree>
    <p:extLst>
      <p:ext uri="{BB962C8B-B14F-4D97-AF65-F5344CB8AC3E}">
        <p14:creationId xmlns:p14="http://schemas.microsoft.com/office/powerpoint/2010/main" val="465696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68E3-9C20-4D3E-8B14-CA402492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8600"/>
          </a:xfrm>
        </p:spPr>
        <p:txBody>
          <a:bodyPr/>
          <a:lstStyle/>
          <a:p>
            <a:r>
              <a:rPr lang="en-US" dirty="0"/>
              <a:t>1: * :Relation Type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52BD4-FA61-4326-83C1-7E2B3CFA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756"/>
            <a:ext cx="12192000" cy="50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69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51288-E28C-432E-9873-64E12F67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749"/>
            <a:ext cx="12192000" cy="54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16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421C3-DCBE-49B4-9A6B-BA92182F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006"/>
            <a:ext cx="9899374" cy="57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85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6E37-3C9C-4F67-828B-D4BCB4EB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" y="1367724"/>
            <a:ext cx="4091369" cy="55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7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D09EF-2C68-4406-BD5A-5E1AEBF6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746"/>
            <a:ext cx="11612588" cy="56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F5B6-DC9A-496C-9470-871D9475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74B5-D834-4A19-B95B-912DDB0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00"/>
            <a:ext cx="12192000" cy="4868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6E466-5582-41B8-A42A-8DD10D9379D5}"/>
              </a:ext>
            </a:extLst>
          </p:cNvPr>
          <p:cNvSpPr txBox="1"/>
          <p:nvPr/>
        </p:nvSpPr>
        <p:spPr>
          <a:xfrm>
            <a:off x="402956" y="6427922"/>
            <a:ext cx="691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Samurai can be null and therefore a quote can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550997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DDCA3-2624-445C-B1D5-70981CDA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" y="1081007"/>
            <a:ext cx="12192000" cy="52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1F3-F592-4000-B070-C81A67E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569"/>
          </a:xfrm>
        </p:spPr>
        <p:txBody>
          <a:bodyPr/>
          <a:lstStyle/>
          <a:p>
            <a:r>
              <a:rPr lang="en-US" dirty="0"/>
              <a:t>Create domain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A2094-8C22-443A-8CE5-8CB239E7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" y="1483962"/>
            <a:ext cx="11263139" cy="47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556C4-BA82-4641-9F9C-DF04469D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002"/>
            <a:ext cx="11454794" cy="57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701AE-9DD0-423B-9729-80F1B9AC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761"/>
            <a:ext cx="4509111" cy="55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4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D7174-B128-4A87-ADBE-B88EB03D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5"/>
            <a:ext cx="11641491" cy="56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6937-E2DA-4F6B-9143-CE083819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5926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B80BB-558A-42A6-B5B8-3C3EEE14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245"/>
            <a:ext cx="12192000" cy="58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6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19E26-A551-4354-A978-6BDCA8D4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767"/>
            <a:ext cx="3990975" cy="53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6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2D940-E97B-4F4B-ACBF-2281DE5B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" y="1226422"/>
            <a:ext cx="12192000" cy="55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5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D962-6DEB-40E6-93A3-23494248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830BF-9279-48CB-B644-B141FE54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257"/>
            <a:ext cx="12192000" cy="4843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2EA41-6E14-4343-8346-C32AF33EC334}"/>
              </a:ext>
            </a:extLst>
          </p:cNvPr>
          <p:cNvSpPr txBox="1"/>
          <p:nvPr/>
        </p:nvSpPr>
        <p:spPr>
          <a:xfrm>
            <a:off x="52004" y="6210119"/>
            <a:ext cx="75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is not nullable by default.  Therefore a quote can’t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3511298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2AE8-61C6-422D-ACED-1192B972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425F6-6543-49B6-AFAD-DA464175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136"/>
            <a:ext cx="12192000" cy="46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0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B572-62C2-4938-9A41-6A148EF8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1: * Relation TYPE 4-2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22975-18EC-459E-9AEE-E5C5FD5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36" y="1200908"/>
            <a:ext cx="12192000" cy="53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7BC71-8A29-4AF9-AF80-BA2A094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9" y="1460439"/>
            <a:ext cx="4895850" cy="53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2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6F9C-DF38-47C4-B348-3063C247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BF992-D43E-4659-A4CD-9718BB74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610"/>
            <a:ext cx="11334750" cy="5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65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E1ED4-4D54-435A-B7D1-4DB6E8E2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115"/>
            <a:ext cx="11687267" cy="56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77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2718C-3BA9-4F42-85D9-EFC8C99A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41"/>
            <a:ext cx="12192000" cy="295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7F047-F212-427A-AD74-290851A3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" y="4125633"/>
            <a:ext cx="12192000" cy="27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7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A6B4C-E08F-4224-885E-6AEE6F03F807}"/>
              </a:ext>
            </a:extLst>
          </p:cNvPr>
          <p:cNvSpPr txBox="1"/>
          <p:nvPr/>
        </p:nvSpPr>
        <p:spPr>
          <a:xfrm>
            <a:off x="92996" y="1247613"/>
            <a:ext cx="684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the covers, database will have join table called </a:t>
            </a:r>
            <a:r>
              <a:rPr lang="en-US" dirty="0" err="1"/>
              <a:t>BattelSamurai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124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11B7-EE1F-46E7-A9CC-E8648DF5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Add Battle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19EF6-A234-4C5E-AD8A-81A2539A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13"/>
            <a:ext cx="12192000" cy="3321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690E-1E41-404D-873B-D68AF76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2292"/>
            <a:ext cx="73628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4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2D75-9726-4B13-9696-23079BB8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7258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</a:t>
            </a:r>
            <a:r>
              <a:rPr lang="en-US"/>
              <a:t>- Constraints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D83F5-B596-4593-A484-B4613498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19"/>
            <a:ext cx="8491969" cy="57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8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A178-CB43-41BD-B619-92E19114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 – MANY TO MANY RELATIONSHIPS – More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443A9-12DB-4E27-BE6D-F38CBD2CFF72}"/>
              </a:ext>
            </a:extLst>
          </p:cNvPr>
          <p:cNvSpPr txBox="1"/>
          <p:nvPr/>
        </p:nvSpPr>
        <p:spPr>
          <a:xfrm>
            <a:off x="453325" y="1387098"/>
            <a:ext cx="829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https://www.codemag.com/Article/2010042/EF-Core-5-Building-on-the-Foundation</a:t>
            </a:r>
          </a:p>
        </p:txBody>
      </p:sp>
    </p:spTree>
    <p:extLst>
      <p:ext uri="{BB962C8B-B14F-4D97-AF65-F5344CB8AC3E}">
        <p14:creationId xmlns:p14="http://schemas.microsoft.com/office/powerpoint/2010/main" val="3620661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6ECA-E257-491E-BCB3-C272D212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2589"/>
          </a:xfrm>
        </p:spPr>
        <p:txBody>
          <a:bodyPr>
            <a:normAutofit fontScale="90000"/>
          </a:bodyPr>
          <a:lstStyle/>
          <a:p>
            <a:r>
              <a:rPr lang="en-US" dirty="0"/>
              <a:t>PAYLOAD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DB618-FB12-4F48-904A-59401AB0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600"/>
            <a:ext cx="10582275" cy="544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6CF97-1E47-4789-88E1-27D06B993F0F}"/>
              </a:ext>
            </a:extLst>
          </p:cNvPr>
          <p:cNvSpPr txBox="1"/>
          <p:nvPr/>
        </p:nvSpPr>
        <p:spPr>
          <a:xfrm>
            <a:off x="53320" y="6436900"/>
            <a:ext cx="604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configure the </a:t>
            </a:r>
            <a:r>
              <a:rPr lang="en-US" dirty="0" err="1"/>
              <a:t>dbcontext</a:t>
            </a:r>
            <a:r>
              <a:rPr lang="en-US" dirty="0"/>
              <a:t> to understand this mapping.</a:t>
            </a:r>
          </a:p>
        </p:txBody>
      </p:sp>
    </p:spTree>
    <p:extLst>
      <p:ext uri="{BB962C8B-B14F-4D97-AF65-F5344CB8AC3E}">
        <p14:creationId xmlns:p14="http://schemas.microsoft.com/office/powerpoint/2010/main" val="3328250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FC1C-A619-4202-9D97-082295D2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9933"/>
          </a:xfrm>
        </p:spPr>
        <p:txBody>
          <a:bodyPr/>
          <a:lstStyle/>
          <a:p>
            <a:r>
              <a:rPr lang="en-US" dirty="0"/>
              <a:t>Configure many to many with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3EA1B-1485-422E-B940-286691777F8D}"/>
              </a:ext>
            </a:extLst>
          </p:cNvPr>
          <p:cNvSpPr txBox="1"/>
          <p:nvPr/>
        </p:nvSpPr>
        <p:spPr>
          <a:xfrm>
            <a:off x="497840" y="1363239"/>
            <a:ext cx="7879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*:*  using </a:t>
            </a:r>
            <a:r>
              <a:rPr lang="en-US" dirty="0" err="1"/>
              <a:t>HasMany</a:t>
            </a:r>
            <a:r>
              <a:rPr lang="en-US" dirty="0"/>
              <a:t>/With Many</a:t>
            </a:r>
          </a:p>
          <a:p>
            <a:r>
              <a:rPr lang="en-US" dirty="0"/>
              <a:t>End #1 HAS MANY END #2s vis the list navigation property.</a:t>
            </a:r>
          </a:p>
          <a:p>
            <a:r>
              <a:rPr lang="en-US" dirty="0"/>
              <a:t>That other end also is WITH MANY of End1, represented  by the E1 list property.</a:t>
            </a:r>
          </a:p>
          <a:p>
            <a:r>
              <a:rPr lang="en-US" dirty="0"/>
              <a:t>Start with either end. There is no difference,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29A-16BC-426E-A7F6-A6BAF530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2436"/>
            <a:ext cx="12192000" cy="31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30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1ED19-1EFB-4103-AFB2-0D0D37CC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" y="1256217"/>
            <a:ext cx="11296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4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15FC0-F9BA-4961-82CB-0E8ADFB7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22"/>
            <a:ext cx="11313671" cy="4524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BA728-5F4C-41F3-B9DB-9809470E8C6B}"/>
              </a:ext>
            </a:extLst>
          </p:cNvPr>
          <p:cNvSpPr txBox="1"/>
          <p:nvPr/>
        </p:nvSpPr>
        <p:spPr>
          <a:xfrm>
            <a:off x="178230" y="5971178"/>
            <a:ext cx="663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modelBuilder.Entity</a:t>
            </a:r>
            <a:r>
              <a:rPr lang="en-US" dirty="0"/>
              <a:t>&lt;</a:t>
            </a:r>
            <a:r>
              <a:rPr lang="en-US" dirty="0" err="1"/>
              <a:t>BattleSamurai</a:t>
            </a:r>
            <a:r>
              <a:rPr lang="en-US" dirty="0"/>
              <a:t>&gt;()</a:t>
            </a:r>
          </a:p>
          <a:p>
            <a:r>
              <a:rPr lang="en-US" dirty="0"/>
              <a:t>     .Property(bs =&gt; </a:t>
            </a:r>
            <a:r>
              <a:rPr lang="en-US" dirty="0" err="1"/>
              <a:t>bs.SamuraiId</a:t>
            </a:r>
            <a:r>
              <a:rPr lang="en-US" dirty="0"/>
              <a:t>).</a:t>
            </a:r>
            <a:r>
              <a:rPr lang="en-US" dirty="0" err="1"/>
              <a:t>HasColumnName</a:t>
            </a:r>
            <a:r>
              <a:rPr lang="en-US" dirty="0"/>
              <a:t>(“</a:t>
            </a:r>
            <a:r>
              <a:rPr lang="en-US" dirty="0" err="1"/>
              <a:t>SamuraisId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135381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0851-15EF-43EF-A095-8D6ECD46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DECD6-880E-4C48-AAFD-221C74BB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1"/>
            <a:ext cx="11246898" cy="56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8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3827-B9D3-4377-B8F4-841296A5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213422"/>
            <a:ext cx="12192000" cy="28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27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BCC36-7779-4DD0-B114-A8A1A1B5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" y="1145911"/>
            <a:ext cx="12192000" cy="55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5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2F00-E3BD-4063-9F46-0C1719D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Fluent – Override with  </a:t>
            </a:r>
            <a:r>
              <a:rPr lang="en-US" dirty="0" err="1"/>
              <a:t>totablemapping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9E2ED-CAB1-47C8-9D26-AA50BA8955B8}"/>
              </a:ext>
            </a:extLst>
          </p:cNvPr>
          <p:cNvSpPr txBox="1"/>
          <p:nvPr/>
        </p:nvSpPr>
        <p:spPr>
          <a:xfrm>
            <a:off x="313840" y="1247614"/>
            <a:ext cx="2821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</a:t>
            </a:r>
            <a:endParaRPr lang="en-US" dirty="0"/>
          </a:p>
          <a:p>
            <a:r>
              <a:rPr lang="en-US" dirty="0"/>
              <a:t>.Entity&lt;</a:t>
            </a:r>
            <a:r>
              <a:rPr lang="en-US" dirty="0" err="1"/>
              <a:t>BattleParticipant</a:t>
            </a:r>
            <a:r>
              <a:rPr lang="en-US" dirty="0"/>
              <a:t>&gt;()</a:t>
            </a:r>
          </a:p>
          <a:p>
            <a:r>
              <a:rPr lang="en-US" dirty="0"/>
              <a:t>.</a:t>
            </a:r>
            <a:r>
              <a:rPr lang="en-US" dirty="0" err="1"/>
              <a:t>ToTable</a:t>
            </a:r>
            <a:r>
              <a:rPr lang="en-US" dirty="0"/>
              <a:t>(“</a:t>
            </a:r>
            <a:r>
              <a:rPr lang="en-US" dirty="0" err="1"/>
              <a:t>BattleSamurai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990974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706A-7C4A-4142-807F-7496CE36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Get-migration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D5EB9-B639-47AD-923D-BBD5CF2C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" y="1173834"/>
            <a:ext cx="10829925" cy="295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5C31F-5D04-40F1-B1B3-90EBFE85659A}"/>
              </a:ext>
            </a:extLst>
          </p:cNvPr>
          <p:cNvSpPr txBox="1"/>
          <p:nvPr/>
        </p:nvSpPr>
        <p:spPr>
          <a:xfrm>
            <a:off x="0" y="4126584"/>
            <a:ext cx="546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equivalent command is dotnet “</a:t>
            </a:r>
            <a:r>
              <a:rPr lang="en-US" dirty="0" err="1"/>
              <a:t>ef</a:t>
            </a:r>
            <a:r>
              <a:rPr lang="en-US" dirty="0"/>
              <a:t> migrations list”.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C9283-4770-4433-8FB4-433DE092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7700"/>
            <a:ext cx="10182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73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8E0A-7E36-460D-97E5-84E9E97E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220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A5C1-6EBF-4F6C-AD9B-F516D70B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" y="1286360"/>
            <a:ext cx="7658703" cy="55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1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5544-224D-4C79-9B74-358B0566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683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C487E-5CE8-42FF-B765-A5870F7C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995"/>
            <a:ext cx="12192000" cy="50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0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4F2A-23D2-4946-9689-06740E64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5C7A-3802-482D-9342-3812168A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959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76DFDB-8596-4CE9-B0E1-AC03CDA284E2}"/>
              </a:ext>
            </a:extLst>
          </p:cNvPr>
          <p:cNvSpPr txBox="1"/>
          <p:nvPr/>
        </p:nvSpPr>
        <p:spPr>
          <a:xfrm>
            <a:off x="0" y="6229517"/>
            <a:ext cx="447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Dependent end of 1 to 1 is always optional</a:t>
            </a:r>
          </a:p>
          <a:p>
            <a:r>
              <a:rPr lang="en-US" dirty="0"/>
              <a:t>Dependent child should always have parent.</a:t>
            </a:r>
          </a:p>
        </p:txBody>
      </p:sp>
    </p:spTree>
    <p:extLst>
      <p:ext uri="{BB962C8B-B14F-4D97-AF65-F5344CB8AC3E}">
        <p14:creationId xmlns:p14="http://schemas.microsoft.com/office/powerpoint/2010/main" val="1589242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5AFD-5790-4F48-AB95-9FE535FB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930"/>
          </a:xfrm>
        </p:spPr>
        <p:txBody>
          <a:bodyPr>
            <a:normAutofit fontScale="90000"/>
          </a:bodyPr>
          <a:lstStyle/>
          <a:p>
            <a:r>
              <a:rPr lang="en-US" dirty="0"/>
              <a:t>Add-migration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E5908-7E69-4633-83A9-4006CCE6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60"/>
            <a:ext cx="9360809" cy="5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6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D60E-E07F-4DE1-A3FB-1C9B80CE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271"/>
          </a:xfrm>
        </p:spPr>
        <p:txBody>
          <a:bodyPr/>
          <a:lstStyle/>
          <a:p>
            <a:r>
              <a:rPr lang="en-US" dirty="0"/>
              <a:t>Update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B0597-9B0B-436F-B40A-5D3C2779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" y="1248272"/>
            <a:ext cx="73437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23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E5C4-BCAA-42AC-8C94-A699A794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7268"/>
          </a:xfrm>
        </p:spPr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F69EC-F728-4E5D-8318-6C2A9752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3"/>
            <a:ext cx="12192000" cy="4894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E25EA-27C6-4A0E-8E3E-AEA31E4B3646}"/>
              </a:ext>
            </a:extLst>
          </p:cNvPr>
          <p:cNvSpPr txBox="1"/>
          <p:nvPr/>
        </p:nvSpPr>
        <p:spPr>
          <a:xfrm>
            <a:off x="199348" y="1239424"/>
            <a:ext cx="684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Prerequisite – DGML Editor.</a:t>
            </a:r>
          </a:p>
          <a:p>
            <a:r>
              <a:rPr lang="en-US" dirty="0"/>
              <a:t>EF Core Power Tools relies on </a:t>
            </a:r>
            <a:r>
              <a:rPr lang="en-US" dirty="0" err="1"/>
              <a:t>Microsoft.EntityFrameworkCore.Design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7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9B-F3DE-4A14-B0A9-DDB0873B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3238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class samurai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E912-9CE2-48B4-BC47-776F6AA5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042"/>
            <a:ext cx="121920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8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3D5A-E61B-446A-857A-3B8CBD75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6"/>
            <a:ext cx="9933242" cy="56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3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ACDBA-FC54-4432-A692-9F9D1E9A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0" y="1143518"/>
            <a:ext cx="62293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6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7099-1496-4CC5-9E9C-06397E49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Generate DGML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00902-3A59-4575-AC4D-7278D046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7" y="1285875"/>
            <a:ext cx="104489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2D31-91D5-4CA8-A602-9A7B5F0E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DGML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4D02F-779A-467F-B906-51A6B4C9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424"/>
            <a:ext cx="12192000" cy="5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5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EBC8-A672-4392-B881-2597084B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121" y="3277891"/>
            <a:ext cx="5339161" cy="49990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Interacting with </a:t>
            </a:r>
            <a:r>
              <a:rPr lang="en-US" dirty="0" err="1"/>
              <a:t>ef</a:t>
            </a:r>
            <a:r>
              <a:rPr lang="en-US" dirty="0"/>
              <a:t> core data</a:t>
            </a:r>
          </a:p>
        </p:txBody>
      </p:sp>
    </p:spTree>
    <p:extLst>
      <p:ext uri="{BB962C8B-B14F-4D97-AF65-F5344CB8AC3E}">
        <p14:creationId xmlns:p14="http://schemas.microsoft.com/office/powerpoint/2010/main" val="2210312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A28C-D542-4334-BE36-B8ADB4E6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3980"/>
          </a:xfrm>
        </p:spPr>
        <p:txBody>
          <a:bodyPr>
            <a:normAutofit fontScale="90000"/>
          </a:bodyPr>
          <a:lstStyle/>
          <a:p>
            <a:r>
              <a:rPr lang="en-US" dirty="0"/>
              <a:t>SQL generated by EF CORE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CC035-AEF2-4310-BABB-81C6DDE4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2"/>
            <a:ext cx="6681702" cy="56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03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A28C-D542-4334-BE36-B8ADB4E6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3980"/>
          </a:xfrm>
        </p:spPr>
        <p:txBody>
          <a:bodyPr>
            <a:normAutofit fontScale="90000"/>
          </a:bodyPr>
          <a:lstStyle/>
          <a:p>
            <a:r>
              <a:rPr lang="en-US" dirty="0"/>
              <a:t>SQL generated by EF CORE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881D9-7A01-47F2-9919-A7A944F71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21"/>
            <a:ext cx="12192000" cy="19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09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F2279-9721-473B-A700-A86CA2FC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8014-9CCA-44D4-BC59-9B6526E6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" y="1119753"/>
            <a:ext cx="12192000" cy="1306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96A63-2215-428E-9236-7D8C630C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7590"/>
            <a:ext cx="12192000" cy="42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579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F741-1FED-4413-9D8C-725127BE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Enhance 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E0DBC-8AB3-4A18-A980-34E4D0A4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872"/>
            <a:ext cx="1219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9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595B-56FD-4670-A911-1AF5C4C5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99B61-130A-45C9-ACEA-878A3CBC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118"/>
            <a:ext cx="7837176" cy="56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D3B8-FC6A-4206-8AC2-887D90F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28F69-7F45-439E-AAE8-231FC9E5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028"/>
            <a:ext cx="12192000" cy="46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3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DE68-87BD-47DB-A866-112FB28D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6342"/>
          </a:xfrm>
        </p:spPr>
        <p:txBody>
          <a:bodyPr>
            <a:normAutofit fontScale="90000"/>
          </a:bodyPr>
          <a:lstStyle/>
          <a:p>
            <a:r>
              <a:rPr lang="en-US" dirty="0"/>
              <a:t>Log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8A3AC-8F54-41AE-B5B3-2E66659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825"/>
            <a:ext cx="12192000" cy="2040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47EE3-082A-4605-90E2-DB503321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908"/>
            <a:ext cx="12192000" cy="30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9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196A-76E3-46A0-94B1-349EE77F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2691"/>
          </a:xfrm>
        </p:spPr>
        <p:txBody>
          <a:bodyPr/>
          <a:lstStyle/>
          <a:p>
            <a:r>
              <a:rPr lang="en-US" dirty="0"/>
              <a:t>Enable sensitive data logging to see  parameter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F90CD-F7AB-443C-8181-AC527B77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70"/>
            <a:ext cx="12192000" cy="25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CA8C-1C8B-4E3D-AEC1-EBC4DD7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583"/>
          </a:xfrm>
        </p:spPr>
        <p:txBody>
          <a:bodyPr/>
          <a:lstStyle/>
          <a:p>
            <a:r>
              <a:rPr lang="en-US" dirty="0"/>
              <a:t>Bulk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9C66D-81C8-4DEB-9675-2358773A8272}"/>
              </a:ext>
            </a:extLst>
          </p:cNvPr>
          <p:cNvSpPr txBox="1"/>
          <p:nvPr/>
        </p:nvSpPr>
        <p:spPr>
          <a:xfrm>
            <a:off x="182105" y="1139125"/>
            <a:ext cx="673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four operations needed for SQL Server to batch commands.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68BF3-D423-43DA-A030-5ED9671E593D}"/>
              </a:ext>
            </a:extLst>
          </p:cNvPr>
          <p:cNvSpPr txBox="1"/>
          <p:nvPr/>
        </p:nvSpPr>
        <p:spPr>
          <a:xfrm>
            <a:off x="182105" y="1430087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uses merge join.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D3961-A10B-4999-9ECB-4EF1900C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419"/>
            <a:ext cx="11342350" cy="36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9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CA8C-1C8B-4E3D-AEC1-EBC4DD7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583"/>
          </a:xfrm>
        </p:spPr>
        <p:txBody>
          <a:bodyPr/>
          <a:lstStyle/>
          <a:p>
            <a:r>
              <a:rPr lang="en-US" dirty="0"/>
              <a:t>Bulk operations - 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C6DB5-C730-478C-893F-B58122FE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979"/>
            <a:ext cx="12192000" cy="190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8F58D-796E-43A8-BE8E-CA881ACE1ADB}"/>
              </a:ext>
            </a:extLst>
          </p:cNvPr>
          <p:cNvSpPr txBox="1"/>
          <p:nvPr/>
        </p:nvSpPr>
        <p:spPr>
          <a:xfrm>
            <a:off x="0" y="3279865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join is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3217963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CA21-FF3F-41DF-BBF9-51D4E700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Batching can combine type and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0495A-5765-498A-B9FB-E8286090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3"/>
            <a:ext cx="12192000" cy="34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8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AD06-BC71-4CC9-BD1B-4AD144DA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DD988-C61E-464B-A4FA-C2A3460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3"/>
            <a:ext cx="12192000" cy="2847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6BCDE-60A2-4CC8-9745-7E8169DFD600}"/>
              </a:ext>
            </a:extLst>
          </p:cNvPr>
          <p:cNvSpPr txBox="1"/>
          <p:nvPr/>
        </p:nvSpPr>
        <p:spPr>
          <a:xfrm>
            <a:off x="58124" y="4079929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join is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3254271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6845-20B3-43D8-8389-067A1064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6DA8B-8A80-4195-8182-82456041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41"/>
            <a:ext cx="12192000" cy="2930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2B231-D886-43FE-9827-06229317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4250"/>
            <a:ext cx="12192000" cy="2342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1539A-F653-49C9-B0A5-1EB73BAAC240}"/>
              </a:ext>
            </a:extLst>
          </p:cNvPr>
          <p:cNvSpPr txBox="1"/>
          <p:nvPr/>
        </p:nvSpPr>
        <p:spPr>
          <a:xfrm>
            <a:off x="61993" y="4194918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batch operations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405428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7E50-0C0E-4DEE-AB23-83633046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E8E8F-FB3F-4520-BFC9-ADEA4C5636B5}"/>
              </a:ext>
            </a:extLst>
          </p:cNvPr>
          <p:cNvSpPr txBox="1"/>
          <p:nvPr/>
        </p:nvSpPr>
        <p:spPr>
          <a:xfrm>
            <a:off x="449451" y="1673817"/>
            <a:ext cx="880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Queries are cached to reduce repeating the same effort in the same application instance.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6BF17-F195-43FB-A124-4004BC97836D}"/>
              </a:ext>
            </a:extLst>
          </p:cNvPr>
          <p:cNvSpPr txBox="1"/>
          <p:nvPr/>
        </p:nvSpPr>
        <p:spPr>
          <a:xfrm>
            <a:off x="325464" y="1279923"/>
            <a:ext cx="929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_</a:t>
            </a:r>
            <a:r>
              <a:rPr lang="en-US" dirty="0" err="1"/>
              <a:t>context.Samurais.ToList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EF Core reads model works with provider to work out with SQL.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91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3BBB0-1EA2-48F5-B236-367ED0DC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58"/>
            <a:ext cx="12192000" cy="38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6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3BBB0-1EA2-48F5-B236-367ED0DC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58"/>
            <a:ext cx="12192000" cy="38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11D9-0C1F-42E0-AEBF-06D0647E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ADD PROJECT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B434-80BA-4322-A92F-593D7B09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2"/>
            <a:ext cx="10065774" cy="53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699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 – 2 – Parameterized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951FD-6C6E-4AE1-A3D7-8E80C05B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40"/>
            <a:ext cx="12192000" cy="39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6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419F-501E-43FC-9C9A-4EAE41FE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1611"/>
          </a:xfrm>
        </p:spPr>
        <p:txBody>
          <a:bodyPr/>
          <a:lstStyle/>
          <a:p>
            <a:r>
              <a:rPr lang="en-US" dirty="0"/>
              <a:t>Filtering in queries – 2 – Parameterized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C845E-B62C-43E2-AE81-B8422390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437"/>
            <a:ext cx="12192000" cy="42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66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419F-501E-43FC-9C9A-4EAE41FE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1611"/>
          </a:xfrm>
        </p:spPr>
        <p:txBody>
          <a:bodyPr/>
          <a:lstStyle/>
          <a:p>
            <a:r>
              <a:rPr lang="en-US" dirty="0"/>
              <a:t>Filtering in queries – 3 – LIKE QUERIES IN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1612C-E0C3-452C-A334-A24816FC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296588"/>
            <a:ext cx="12192000" cy="379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1D819-4C9A-4EC0-BF28-AB749CCD5A72}"/>
              </a:ext>
            </a:extLst>
          </p:cNvPr>
          <p:cNvSpPr txBox="1"/>
          <p:nvPr/>
        </p:nvSpPr>
        <p:spPr>
          <a:xfrm>
            <a:off x="476573" y="5428281"/>
            <a:ext cx="7094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Text LINQ : Like /Contains.</a:t>
            </a:r>
          </a:p>
          <a:p>
            <a:r>
              <a:rPr lang="en-US" dirty="0"/>
              <a:t>One more variant _</a:t>
            </a:r>
            <a:r>
              <a:rPr lang="en-US" dirty="0" err="1"/>
              <a:t>context.Samurais.Where</a:t>
            </a:r>
            <a:r>
              <a:rPr lang="en-US" dirty="0"/>
              <a:t>(s =&gt; </a:t>
            </a:r>
            <a:r>
              <a:rPr lang="en-US" dirty="0" err="1"/>
              <a:t>s.Name.Contains</a:t>
            </a:r>
            <a:r>
              <a:rPr lang="en-US" dirty="0"/>
              <a:t>(“J”);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10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048E-79AF-437D-B18A-C6D5DCF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Query AGGREGATES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684BB-FB02-48D2-8210-271F9A17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8" y="1387537"/>
            <a:ext cx="12192000" cy="408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7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048E-79AF-437D-B18A-C6D5DCF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Query AGGREGATES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DA1E2-FECE-4ACD-B4C2-31BC75C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72"/>
            <a:ext cx="12192000" cy="42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0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2023-255F-4B89-814F-623C74CF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0441"/>
          </a:xfrm>
        </p:spPr>
        <p:txBody>
          <a:bodyPr/>
          <a:lstStyle/>
          <a:p>
            <a:r>
              <a:rPr lang="en-US" dirty="0"/>
              <a:t>Query AGGREGATES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9F6CE-83AA-49FE-9768-9BDCD795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353"/>
            <a:ext cx="12192000" cy="4928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BA2C0-89E2-4EEC-AACB-EB5665A63F7F}"/>
              </a:ext>
            </a:extLst>
          </p:cNvPr>
          <p:cNvSpPr txBox="1"/>
          <p:nvPr/>
        </p:nvSpPr>
        <p:spPr>
          <a:xfrm>
            <a:off x="0" y="6253567"/>
            <a:ext cx="774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query executes two times, then </a:t>
            </a:r>
            <a:r>
              <a:rPr lang="en-US" dirty="0" err="1"/>
              <a:t>DbCommand</a:t>
            </a:r>
            <a:r>
              <a:rPr lang="en-US" dirty="0"/>
              <a:t> will be executed two times. </a:t>
            </a:r>
          </a:p>
        </p:txBody>
      </p:sp>
    </p:spTree>
    <p:extLst>
      <p:ext uri="{BB962C8B-B14F-4D97-AF65-F5344CB8AC3E}">
        <p14:creationId xmlns:p14="http://schemas.microsoft.com/office/powerpoint/2010/main" val="11901552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D71C-C0DF-4F86-BD96-0DDD77B4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5827"/>
          </a:xfrm>
        </p:spPr>
        <p:txBody>
          <a:bodyPr/>
          <a:lstStyle/>
          <a:p>
            <a:r>
              <a:rPr lang="en-US" dirty="0"/>
              <a:t>Query AGGREGATES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3E225-B141-477F-838A-15CCEF5B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983"/>
            <a:ext cx="12192000" cy="518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E9F94-B6C5-4FA6-A100-774D9924B37C}"/>
              </a:ext>
            </a:extLst>
          </p:cNvPr>
          <p:cNvSpPr txBox="1"/>
          <p:nvPr/>
        </p:nvSpPr>
        <p:spPr>
          <a:xfrm>
            <a:off x="104614" y="6480513"/>
            <a:ext cx="492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DbSet</a:t>
            </a:r>
            <a:r>
              <a:rPr lang="en-US" dirty="0"/>
              <a:t> methods are efficient than LINQ methods.</a:t>
            </a:r>
          </a:p>
        </p:txBody>
      </p:sp>
    </p:spTree>
    <p:extLst>
      <p:ext uri="{BB962C8B-B14F-4D97-AF65-F5344CB8AC3E}">
        <p14:creationId xmlns:p14="http://schemas.microsoft.com/office/powerpoint/2010/main" val="3403969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BADC-7808-47A6-9E5D-359CA3A6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580"/>
          </a:xfrm>
        </p:spPr>
        <p:txBody>
          <a:bodyPr/>
          <a:lstStyle/>
          <a:p>
            <a:r>
              <a:rPr lang="en-US" dirty="0"/>
              <a:t>Update simple objects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D054E-C89D-4400-9511-42723AA2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736"/>
            <a:ext cx="12192000" cy="51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71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BADC-7808-47A6-9E5D-359CA3A6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580"/>
          </a:xfrm>
        </p:spPr>
        <p:txBody>
          <a:bodyPr/>
          <a:lstStyle/>
          <a:p>
            <a:r>
              <a:rPr lang="en-US" dirty="0"/>
              <a:t>Update simple objects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A6F1A-7B9C-46E4-84CF-5016458FFFC9}"/>
              </a:ext>
            </a:extLst>
          </p:cNvPr>
          <p:cNvSpPr txBox="1"/>
          <p:nvPr/>
        </p:nvSpPr>
        <p:spPr>
          <a:xfrm>
            <a:off x="232475" y="1274736"/>
            <a:ext cx="4557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&amp; Take combo are great for paging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10 : Skip(0).Take(10)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10 : Skip(10).Take(10)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A7B6E-63A3-4D3D-BB09-B5EEBE97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765"/>
            <a:ext cx="12192000" cy="47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139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93FD-7123-45D1-982A-7A832427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simple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23141-3310-4420-A4C3-D0916548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786"/>
            <a:ext cx="12192000" cy="442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83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3033</TotalTime>
  <Words>1590</Words>
  <Application>Microsoft Office PowerPoint</Application>
  <PresentationFormat>Widescreen</PresentationFormat>
  <Paragraphs>249</Paragraphs>
  <Slides>154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9" baseType="lpstr">
      <vt:lpstr>Arial</vt:lpstr>
      <vt:lpstr>Franklin Gothic Book</vt:lpstr>
      <vt:lpstr>Franklin Gothic Demi</vt:lpstr>
      <vt:lpstr>Wingdings 2</vt:lpstr>
      <vt:lpstr>DividendVTI</vt:lpstr>
      <vt:lpstr>Entity Framework CORE 6</vt:lpstr>
      <vt:lpstr>First Application using EF CORE</vt:lpstr>
      <vt:lpstr>Blank solution</vt:lpstr>
      <vt:lpstr>Create domain classes</vt:lpstr>
      <vt:lpstr>DATA</vt:lpstr>
      <vt:lpstr>UI</vt:lpstr>
      <vt:lpstr>Domain class samurai</vt:lpstr>
      <vt:lpstr>EF CORE</vt:lpstr>
      <vt:lpstr>ADD PROJECT REFERENCE</vt:lpstr>
      <vt:lpstr>Install rancher</vt:lpstr>
      <vt:lpstr>Samurai context</vt:lpstr>
      <vt:lpstr>Adding context</vt:lpstr>
      <vt:lpstr>SAMURAI UI</vt:lpstr>
      <vt:lpstr>Constraints</vt:lpstr>
      <vt:lpstr>Add Microsoft.entityframework.core.tools</vt:lpstr>
      <vt:lpstr>Get-help entity FRAMEWork - 1</vt:lpstr>
      <vt:lpstr>Get-help entity Framework - 2</vt:lpstr>
      <vt:lpstr>Get-help entity Framework - 3</vt:lpstr>
      <vt:lpstr>Add in the UI</vt:lpstr>
      <vt:lpstr>Add migration</vt:lpstr>
      <vt:lpstr>Snapshot</vt:lpstr>
      <vt:lpstr>Migration code - Identity column</vt:lpstr>
      <vt:lpstr>Migration code - constraints</vt:lpstr>
      <vt:lpstr>Migration code - index</vt:lpstr>
      <vt:lpstr>Script migration</vt:lpstr>
      <vt:lpstr>Update-database</vt:lpstr>
      <vt:lpstr>ReverSe engineer an existing database - 1</vt:lpstr>
      <vt:lpstr>ReverSe engineer an existing database - 2</vt:lpstr>
      <vt:lpstr>ReverSe engineer an existing database - 3</vt:lpstr>
      <vt:lpstr>EF Core 6</vt:lpstr>
      <vt:lpstr>Defining relationships in model</vt:lpstr>
      <vt:lpstr>One to Many relationship</vt:lpstr>
      <vt:lpstr>1: * :Relation Type 1</vt:lpstr>
      <vt:lpstr>1: * Relation Type 1 - 1</vt:lpstr>
      <vt:lpstr>1: * Relation Type 1 - 2</vt:lpstr>
      <vt:lpstr>1: * CONSTRAINTS</vt:lpstr>
      <vt:lpstr>1: * CONSTRAINTS</vt:lpstr>
      <vt:lpstr>1: * Relation type 2</vt:lpstr>
      <vt:lpstr>1: * Relation type 2 - 1</vt:lpstr>
      <vt:lpstr>1: * Relation type 2 - 2</vt:lpstr>
      <vt:lpstr>1: * Constraints 1</vt:lpstr>
      <vt:lpstr>1: * Constraints 2</vt:lpstr>
      <vt:lpstr>1: * Relation type 3</vt:lpstr>
      <vt:lpstr>1: * CONSTRIANTS -1</vt:lpstr>
      <vt:lpstr>1: * CONSTRIANTS -2</vt:lpstr>
      <vt:lpstr>1: * Relation TYPE 4</vt:lpstr>
      <vt:lpstr>1: * Relation TYPE 4-1</vt:lpstr>
      <vt:lpstr>1: * Relation TYPE 4-2</vt:lpstr>
      <vt:lpstr>1: * Constraints - 1</vt:lpstr>
      <vt:lpstr>1: * Constraints - 2</vt:lpstr>
      <vt:lpstr>Many to many with skip navigations - 1</vt:lpstr>
      <vt:lpstr>Many to many with skip navigations - 2</vt:lpstr>
      <vt:lpstr>Add Battle context</vt:lpstr>
      <vt:lpstr>Many to many with skip navigations - Constraints</vt:lpstr>
      <vt:lpstr>EF CORE – MANY TO MANY RELATIONSHIPS – More details</vt:lpstr>
      <vt:lpstr>PAYLOAD</vt:lpstr>
      <vt:lpstr>Configure many to many with payload</vt:lpstr>
      <vt:lpstr>Add migration - 1</vt:lpstr>
      <vt:lpstr>Add migration - 2</vt:lpstr>
      <vt:lpstr>Add migration - 3</vt:lpstr>
      <vt:lpstr>Add migration - 4</vt:lpstr>
      <vt:lpstr>Fluent – Override with  totablemapping</vt:lpstr>
      <vt:lpstr>Get-migration</vt:lpstr>
      <vt:lpstr>CONSTRAINTS</vt:lpstr>
      <vt:lpstr>One to one relationship - 1</vt:lpstr>
      <vt:lpstr>One to one relationship - 2</vt:lpstr>
      <vt:lpstr>Add-migration</vt:lpstr>
      <vt:lpstr>Update database</vt:lpstr>
      <vt:lpstr>EF CORE POWER TOOLS</vt:lpstr>
      <vt:lpstr>Install EF CORE POWER TOOLS - 1</vt:lpstr>
      <vt:lpstr>Install EF CORE POWER TOOLS - 2</vt:lpstr>
      <vt:lpstr>Generate DGML</vt:lpstr>
      <vt:lpstr>DGML DIAGRAM</vt:lpstr>
      <vt:lpstr>Interacting with ef core data</vt:lpstr>
      <vt:lpstr>SQL generated by EF CORE - 1</vt:lpstr>
      <vt:lpstr>SQL generated by EF CORE - 2</vt:lpstr>
      <vt:lpstr>Logging</vt:lpstr>
      <vt:lpstr>Enhance logging</vt:lpstr>
      <vt:lpstr>observation</vt:lpstr>
      <vt:lpstr>Log LEVEL</vt:lpstr>
      <vt:lpstr>Enable sensitive data logging to see  parameter values</vt:lpstr>
      <vt:lpstr>Bulk operations</vt:lpstr>
      <vt:lpstr>Bulk operations - observation</vt:lpstr>
      <vt:lpstr>Batching can combine type and operations</vt:lpstr>
      <vt:lpstr>observation</vt:lpstr>
      <vt:lpstr>BATCH</vt:lpstr>
      <vt:lpstr>Query</vt:lpstr>
      <vt:lpstr>Filtering in queries</vt:lpstr>
      <vt:lpstr>Filtering in queries - 1</vt:lpstr>
      <vt:lpstr>Filtering in queries – 2 – Parameterized query</vt:lpstr>
      <vt:lpstr>Filtering in queries – 2 – Parameterized query</vt:lpstr>
      <vt:lpstr>Filtering in queries – 3 – LIKE QUERIES IN SQL</vt:lpstr>
      <vt:lpstr>Query AGGREGATES - 1</vt:lpstr>
      <vt:lpstr>Query AGGREGATES - 2</vt:lpstr>
      <vt:lpstr>Query AGGREGATES - 3</vt:lpstr>
      <vt:lpstr>Query AGGREGATES - 4</vt:lpstr>
      <vt:lpstr>Update simple objects - 1</vt:lpstr>
      <vt:lpstr>Update simple objects - 2</vt:lpstr>
      <vt:lpstr>Delete simple objects</vt:lpstr>
      <vt:lpstr>Connected data access vs DISCONNECTED DATA ACCESS</vt:lpstr>
      <vt:lpstr>Add new dates - 1</vt:lpstr>
      <vt:lpstr>Add new dates - 2</vt:lpstr>
      <vt:lpstr>AfteR migration</vt:lpstr>
      <vt:lpstr>No tracking - 1</vt:lpstr>
      <vt:lpstr>No tracking - 2</vt:lpstr>
      <vt:lpstr>Mixed tracking</vt:lpstr>
      <vt:lpstr>Interacting with related data</vt:lpstr>
      <vt:lpstr>Insert related data - 1</vt:lpstr>
      <vt:lpstr>Insert related data - 2</vt:lpstr>
      <vt:lpstr>Insert related data - 3</vt:lpstr>
      <vt:lpstr>Insert related data - 4</vt:lpstr>
      <vt:lpstr>Insert related data - 5</vt:lpstr>
      <vt:lpstr>Insert related data - 6</vt:lpstr>
      <vt:lpstr>loading related data</vt:lpstr>
      <vt:lpstr>Eager loading related data - 1</vt:lpstr>
      <vt:lpstr>Eager loading related data - 2</vt:lpstr>
      <vt:lpstr>Eager loading related data - 3</vt:lpstr>
      <vt:lpstr>Eager loading related data - 4</vt:lpstr>
      <vt:lpstr>Eager loading related data - 5</vt:lpstr>
      <vt:lpstr>Eager loading related data - 6</vt:lpstr>
      <vt:lpstr>Project related data - 1</vt:lpstr>
      <vt:lpstr>Project related data – 2 – use defined types</vt:lpstr>
      <vt:lpstr>Project related data – 2 – use defined types</vt:lpstr>
      <vt:lpstr>Project related data – 3</vt:lpstr>
      <vt:lpstr>Project related data – 4</vt:lpstr>
      <vt:lpstr>Project related data – 5</vt:lpstr>
      <vt:lpstr>Project related data – 6</vt:lpstr>
      <vt:lpstr>Explicit LOADING</vt:lpstr>
      <vt:lpstr>Explicit loading query</vt:lpstr>
      <vt:lpstr>Lazy loading </vt:lpstr>
      <vt:lpstr>Filtering related data</vt:lpstr>
      <vt:lpstr>Modifying data when tracked</vt:lpstr>
      <vt:lpstr>Modifying data when not tracked</vt:lpstr>
      <vt:lpstr>Modifying data when not tracked</vt:lpstr>
      <vt:lpstr>Remove payload</vt:lpstr>
      <vt:lpstr>Remove payload - 2</vt:lpstr>
      <vt:lpstr>Add MANY TO MANY - 1</vt:lpstr>
      <vt:lpstr>Add MANY TO MANY - 2</vt:lpstr>
      <vt:lpstr>Run migrations</vt:lpstr>
      <vt:lpstr>Working with many to many relationships - 1</vt:lpstr>
      <vt:lpstr>Working with many to many relationships - 2</vt:lpstr>
      <vt:lpstr>Working with many to many relationships - 3</vt:lpstr>
      <vt:lpstr>Working with many to many relationships - 4</vt:lpstr>
      <vt:lpstr>Working with many to many relationships - 5</vt:lpstr>
      <vt:lpstr>Altering or removing many to many joins - 1</vt:lpstr>
      <vt:lpstr>Altering or removing many to many joins - 2</vt:lpstr>
      <vt:lpstr>Adding a many to many payload</vt:lpstr>
      <vt:lpstr>One to one -1 </vt:lpstr>
      <vt:lpstr>One to one -2 </vt:lpstr>
      <vt:lpstr>ExTRAS</vt:lpstr>
      <vt:lpstr>Temporal tables</vt:lpstr>
      <vt:lpstr>dotnet</vt:lpstr>
      <vt:lpstr>Dotnet tool</vt:lpstr>
      <vt:lpstr>Migration bundle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400</cp:revision>
  <dcterms:created xsi:type="dcterms:W3CDTF">2022-02-23T17:49:00Z</dcterms:created>
  <dcterms:modified xsi:type="dcterms:W3CDTF">2022-03-02T19:36:45Z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